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9"/>
  </p:notesMasterIdLst>
  <p:sldIdLst>
    <p:sldId id="338" r:id="rId2"/>
    <p:sldId id="360" r:id="rId3"/>
    <p:sldId id="327" r:id="rId4"/>
    <p:sldId id="358" r:id="rId5"/>
    <p:sldId id="355" r:id="rId6"/>
    <p:sldId id="356" r:id="rId7"/>
    <p:sldId id="357" r:id="rId8"/>
    <p:sldId id="339" r:id="rId9"/>
    <p:sldId id="340" r:id="rId10"/>
    <p:sldId id="342" r:id="rId11"/>
    <p:sldId id="346" r:id="rId12"/>
    <p:sldId id="359" r:id="rId13"/>
    <p:sldId id="354" r:id="rId14"/>
    <p:sldId id="361" r:id="rId15"/>
    <p:sldId id="362" r:id="rId16"/>
    <p:sldId id="363" r:id="rId17"/>
    <p:sldId id="3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İpeksu Özbaş" initials="İÖ" lastIdx="1" clrIdx="0">
    <p:extLst>
      <p:ext uri="{19B8F6BF-5375-455C-9EA6-DF929625EA0E}">
        <p15:presenceInfo xmlns:p15="http://schemas.microsoft.com/office/powerpoint/2012/main" userId="İpeksu Özbaş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666FF"/>
    <a:srgbClr val="70AD47"/>
    <a:srgbClr val="50B846"/>
    <a:srgbClr val="49BF64"/>
    <a:srgbClr val="4DC58D"/>
    <a:srgbClr val="52CAB8"/>
    <a:srgbClr val="56BCD0"/>
    <a:srgbClr val="5B9BD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408" autoAdjust="0"/>
  </p:normalViewPr>
  <p:slideViewPr>
    <p:cSldViewPr snapToGrid="0">
      <p:cViewPr varScale="1">
        <p:scale>
          <a:sx n="84" d="100"/>
          <a:sy n="84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B931A-7F04-466C-9F6C-BB3167AD5202}" type="datetimeFigureOut">
              <a:rPr lang="tr-TR" smtClean="0"/>
              <a:t>16.04.2025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4E5FF-E4BE-4138-9063-7E116D71F8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75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4E5FF-E4BE-4138-9063-7E116D71F82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19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4E5FF-E4BE-4138-9063-7E116D71F82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40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2E3B-01CE-4DB5-AD2E-A7342B544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31919"/>
            <a:ext cx="9144000" cy="1554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701DE-9EAB-452E-9D3E-5CDE4F995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09260"/>
            <a:ext cx="9144000" cy="41148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3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5DFA-CDC2-4CB1-B266-79F2D0C0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749300"/>
          </a:xfrm>
        </p:spPr>
        <p:txBody>
          <a:bodyPr/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F9361-A1A6-4A49-BD70-9CD0ED865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11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04DCE-20E4-4179-A0F4-13E9CD31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220007"/>
          </a:xfrm>
        </p:spPr>
        <p:txBody>
          <a:bodyPr anchor="ctr"/>
          <a:lstStyle>
            <a:lvl1pPr algn="ctr">
              <a:defRPr sz="60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A42D-04FD-4E10-AF82-2E4F3CF1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836"/>
            <a:ext cx="10515600" cy="563852"/>
          </a:xfrm>
        </p:spPr>
        <p:txBody>
          <a:bodyPr/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43E9-CAF1-47E8-BBD3-FE8776A5C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8BE2D-7555-43C1-A040-AD2252126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2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DC037-AFB2-415D-BCA7-0AD6D42C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02467-4164-4E1E-98F0-53FAAA132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8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piisleri.sdu.edu.tr/tr/kalite/yapi-isleri-ve-teknik-daire-baskanligi-kalite-calismalari-14600s.html" TargetMode="External"/><Relationship Id="rId2" Type="http://schemas.openxmlformats.org/officeDocument/2006/relationships/hyperlink" Target="https://kalite.sdu.edu.t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570492" y="59297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04" y="2446489"/>
            <a:ext cx="1580021" cy="157806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010465" y="2404524"/>
            <a:ext cx="782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solidFill>
                  <a:schemeClr val="accent1">
                    <a:lumMod val="50000"/>
                  </a:schemeClr>
                </a:solidFill>
              </a:rPr>
              <a:t>Süleyman Demirel Üniversitesi</a:t>
            </a:r>
            <a:endParaRPr lang="tr-TR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007586" y="3239722"/>
            <a:ext cx="7655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accent1">
                    <a:lumMod val="50000"/>
                  </a:schemeClr>
                </a:solidFill>
              </a:rPr>
              <a:t>Birim Kalite ve Akreditasyon Komisyonu</a:t>
            </a:r>
            <a:endParaRPr lang="tr-TR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3860" y="1163782"/>
            <a:ext cx="1079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chemeClr val="accent5">
                    <a:lumMod val="50000"/>
                  </a:schemeClr>
                </a:solidFill>
              </a:rPr>
              <a:t>Yükseköğretimde </a:t>
            </a:r>
            <a:r>
              <a:rPr lang="tr-TR" sz="4800" dirty="0" smtClean="0">
                <a:solidFill>
                  <a:schemeClr val="accent5">
                    <a:lumMod val="50000"/>
                  </a:schemeClr>
                </a:solidFill>
              </a:rPr>
              <a:t>Kalite Süreçleri</a:t>
            </a:r>
            <a:endParaRPr lang="tr-T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02" y="2621084"/>
            <a:ext cx="6372642" cy="404531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228010" y="4991899"/>
            <a:ext cx="606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P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211383" y="4268518"/>
            <a:ext cx="606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U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211382" y="3444801"/>
            <a:ext cx="606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K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86442" y="2621084"/>
            <a:ext cx="606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Ö</a:t>
            </a:r>
            <a:endParaRPr lang="tr-TR" sz="6000" b="1" dirty="0">
              <a:solidFill>
                <a:srgbClr val="FF0000"/>
              </a:solidFill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11314080" y="2832161"/>
            <a:ext cx="0" cy="296181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98" y="3591477"/>
            <a:ext cx="2398956" cy="303309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03860" y="2119625"/>
            <a:ext cx="3071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Liderlik Yönetişim Kalite (18)</a:t>
            </a:r>
          </a:p>
          <a:p>
            <a:r>
              <a:rPr lang="tr-TR" dirty="0" smtClean="0"/>
              <a:t>Eğitim Öğretim (18)</a:t>
            </a:r>
          </a:p>
          <a:p>
            <a:r>
              <a:rPr lang="tr-TR" dirty="0" smtClean="0"/>
              <a:t>Araştırma Geliştirme (7)</a:t>
            </a:r>
          </a:p>
          <a:p>
            <a:r>
              <a:rPr lang="tr-TR" dirty="0" smtClean="0"/>
              <a:t>Toplumsal Katkı (3)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47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086" y="1003424"/>
            <a:ext cx="3867150" cy="541972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79121" y="1928553"/>
            <a:ext cx="5896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chemeClr val="accent5">
                    <a:lumMod val="50000"/>
                  </a:schemeClr>
                </a:solidFill>
              </a:rPr>
              <a:t>PUKÖ kapatma örneği </a:t>
            </a:r>
            <a:r>
              <a:rPr lang="tr-TR" sz="4800" dirty="0" smtClean="0">
                <a:solidFill>
                  <a:schemeClr val="accent5">
                    <a:lumMod val="50000"/>
                  </a:schemeClr>
                </a:solidFill>
              </a:rPr>
              <a:t>(Tedarikçi Memnuniyet </a:t>
            </a:r>
            <a:r>
              <a:rPr lang="tr-TR" sz="4800" dirty="0">
                <a:solidFill>
                  <a:schemeClr val="accent5">
                    <a:lumMod val="50000"/>
                  </a:schemeClr>
                </a:solidFill>
              </a:rPr>
              <a:t>Süreci)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9142834" y="3713286"/>
            <a:ext cx="606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chemeClr val="bg1"/>
                </a:solidFill>
              </a:rPr>
              <a:t>4</a:t>
            </a:r>
            <a:endParaRPr lang="tr-TR" sz="6000" b="1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206035" y="1139225"/>
            <a:ext cx="606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chemeClr val="bg1"/>
                </a:solidFill>
              </a:rPr>
              <a:t>3</a:t>
            </a:r>
            <a:endParaRPr lang="tr-TR" sz="6000" b="1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055442" y="1139225"/>
            <a:ext cx="606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chemeClr val="bg1"/>
                </a:solidFill>
              </a:rPr>
              <a:t>2</a:t>
            </a:r>
            <a:endParaRPr lang="tr-T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9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28255" y="1113904"/>
            <a:ext cx="981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accent5">
                    <a:lumMod val="50000"/>
                  </a:schemeClr>
                </a:solidFill>
              </a:rPr>
              <a:t>SDÜ Kalite Modeli</a:t>
            </a:r>
            <a:endParaRPr lang="tr-T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93" y="2057137"/>
            <a:ext cx="6161462" cy="436860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3128" y="3241687"/>
            <a:ext cx="2965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Kalite Politikası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Araştırma </a:t>
            </a:r>
            <a:r>
              <a:rPr lang="tr-TR" dirty="0"/>
              <a:t>Politikası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Eğitim-Öğretim </a:t>
            </a:r>
            <a:r>
              <a:rPr lang="tr-TR" dirty="0"/>
              <a:t>Politikası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Toplumsal </a:t>
            </a:r>
            <a:r>
              <a:rPr lang="tr-TR" dirty="0"/>
              <a:t>Katkı Politikası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Uluslararasılaşma</a:t>
            </a:r>
            <a:r>
              <a:rPr lang="tr-TR" dirty="0" smtClean="0"/>
              <a:t> </a:t>
            </a:r>
            <a:r>
              <a:rPr lang="tr-TR" dirty="0"/>
              <a:t>Politikası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70412" y="2731638"/>
            <a:ext cx="296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Politikalar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9313286" y="2965792"/>
            <a:ext cx="2806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tr-TR" dirty="0"/>
              <a:t>SDÜ Kalite Güvence Sistemi Yönergesi </a:t>
            </a:r>
            <a:endParaRPr lang="tr-TR" dirty="0" smtClean="0"/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tr-TR" dirty="0" smtClean="0"/>
              <a:t>Danışma </a:t>
            </a:r>
            <a:r>
              <a:rPr lang="tr-TR" dirty="0"/>
              <a:t>Kurulları Kuruluş ve İşleyiş Esaslarına İlişkin Yönerge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9313286" y="2518278"/>
            <a:ext cx="269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/>
              <a:t>Yönergeler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316872" y="535870"/>
            <a:ext cx="198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Kalite Komisyonu</a:t>
            </a:r>
            <a:endParaRPr lang="tr-TR" dirty="0"/>
          </a:p>
        </p:txBody>
      </p:sp>
      <p:cxnSp>
        <p:nvCxnSpPr>
          <p:cNvPr id="10" name="Düz Ok Bağlayıcısı 9"/>
          <p:cNvCxnSpPr/>
          <p:nvPr/>
        </p:nvCxnSpPr>
        <p:spPr>
          <a:xfrm flipH="1" flipV="1">
            <a:off x="2105547" y="776658"/>
            <a:ext cx="3014804" cy="233648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170412" y="590510"/>
            <a:ext cx="241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İzleme Yönlendirme Komisyonları</a:t>
            </a:r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1955378" y="1001668"/>
            <a:ext cx="5874172" cy="202665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268622" y="981491"/>
            <a:ext cx="24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Birim Kalite Komisyonları</a:t>
            </a:r>
            <a:endParaRPr lang="tr-TR" dirty="0"/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1574807" y="1461755"/>
            <a:ext cx="3350278" cy="251859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668253" y="1713420"/>
            <a:ext cx="1797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Üniversite Danışma Kurulları</a:t>
            </a:r>
            <a:endParaRPr lang="tr-TR" dirty="0"/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1614135" y="2184375"/>
            <a:ext cx="1872015" cy="127661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9846748" y="1153201"/>
            <a:ext cx="241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Birim Danışma Kurulları</a:t>
            </a:r>
            <a:endParaRPr lang="tr-TR" dirty="0"/>
          </a:p>
        </p:txBody>
      </p:sp>
      <p:cxnSp>
        <p:nvCxnSpPr>
          <p:cNvPr id="24" name="Düz Ok Bağlayıcısı 23"/>
          <p:cNvCxnSpPr/>
          <p:nvPr/>
        </p:nvCxnSpPr>
        <p:spPr>
          <a:xfrm flipH="1">
            <a:off x="9284797" y="1529402"/>
            <a:ext cx="746161" cy="245094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>
            <a:off x="332659" y="184516"/>
            <a:ext cx="198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Öğrenci Konseyi</a:t>
            </a:r>
            <a:endParaRPr lang="tr-TR" dirty="0"/>
          </a:p>
        </p:txBody>
      </p:sp>
      <p:cxnSp>
        <p:nvCxnSpPr>
          <p:cNvPr id="27" name="Düz Ok Bağlayıcısı 26"/>
          <p:cNvCxnSpPr/>
          <p:nvPr/>
        </p:nvCxnSpPr>
        <p:spPr>
          <a:xfrm flipH="1" flipV="1">
            <a:off x="2055062" y="369182"/>
            <a:ext cx="1781184" cy="540296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Metin kutusu 29"/>
          <p:cNvSpPr txBox="1"/>
          <p:nvPr/>
        </p:nvSpPr>
        <p:spPr>
          <a:xfrm>
            <a:off x="485059" y="60691"/>
            <a:ext cx="227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Araştırma Görevlileri Konseyi</a:t>
            </a:r>
            <a:endParaRPr lang="tr-TR" dirty="0"/>
          </a:p>
        </p:txBody>
      </p:sp>
      <p:cxnSp>
        <p:nvCxnSpPr>
          <p:cNvPr id="31" name="Düz Ok Bağlayıcısı 30"/>
          <p:cNvCxnSpPr/>
          <p:nvPr/>
        </p:nvCxnSpPr>
        <p:spPr>
          <a:xfrm flipH="1" flipV="1">
            <a:off x="2207462" y="521582"/>
            <a:ext cx="1781184" cy="540296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Metin kutusu 33"/>
          <p:cNvSpPr txBox="1"/>
          <p:nvPr/>
        </p:nvSpPr>
        <p:spPr>
          <a:xfrm>
            <a:off x="1743140" y="5619491"/>
            <a:ext cx="58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AYD</a:t>
            </a:r>
            <a:endParaRPr lang="tr-TR" dirty="0"/>
          </a:p>
        </p:txBody>
      </p:sp>
      <p:cxnSp>
        <p:nvCxnSpPr>
          <p:cNvPr id="35" name="Düz Ok Bağlayıcısı 34"/>
          <p:cNvCxnSpPr/>
          <p:nvPr/>
        </p:nvCxnSpPr>
        <p:spPr>
          <a:xfrm flipH="1" flipV="1">
            <a:off x="2330359" y="5804417"/>
            <a:ext cx="2517867" cy="4402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Metin kutusu 37"/>
          <p:cNvSpPr txBox="1"/>
          <p:nvPr/>
        </p:nvSpPr>
        <p:spPr>
          <a:xfrm>
            <a:off x="1" y="5953774"/>
            <a:ext cx="233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Toplumsal Katkı ve Paydaşlar Koordinatörlüğü</a:t>
            </a:r>
            <a:endParaRPr lang="tr-TR" sz="1400" dirty="0"/>
          </a:p>
        </p:txBody>
      </p:sp>
      <p:cxnSp>
        <p:nvCxnSpPr>
          <p:cNvPr id="39" name="Düz Ok Bağlayıcısı 38"/>
          <p:cNvCxnSpPr/>
          <p:nvPr/>
        </p:nvCxnSpPr>
        <p:spPr>
          <a:xfrm flipH="1" flipV="1">
            <a:off x="2334504" y="6138700"/>
            <a:ext cx="2517867" cy="4402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Yuvarlatılmış Dikdörtgen 40"/>
          <p:cNvSpPr/>
          <p:nvPr/>
        </p:nvSpPr>
        <p:spPr>
          <a:xfrm>
            <a:off x="6496946" y="5636642"/>
            <a:ext cx="2459235" cy="70436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2" name="Düz Ok Bağlayıcısı 41"/>
          <p:cNvCxnSpPr/>
          <p:nvPr/>
        </p:nvCxnSpPr>
        <p:spPr>
          <a:xfrm>
            <a:off x="6234260" y="4904946"/>
            <a:ext cx="452290" cy="73169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16" grpId="0"/>
      <p:bldP spid="16" grpId="1"/>
      <p:bldP spid="20" grpId="0"/>
      <p:bldP spid="20" grpId="1"/>
      <p:bldP spid="23" grpId="0"/>
      <p:bldP spid="23" grpId="1"/>
      <p:bldP spid="26" grpId="0"/>
      <p:bldP spid="26" grpId="1"/>
      <p:bldP spid="30" grpId="0"/>
      <p:bldP spid="30" grpId="1"/>
      <p:bldP spid="34" grpId="0"/>
      <p:bldP spid="34" grpId="1"/>
      <p:bldP spid="38" grpId="0"/>
      <p:bldP spid="38" grpId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720436" y="1039091"/>
            <a:ext cx="1102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accent5">
                    <a:lumMod val="50000"/>
                  </a:schemeClr>
                </a:solidFill>
              </a:rPr>
              <a:t>Kalite Faaliyetlerimiz (önemli dokümanlar)</a:t>
            </a:r>
            <a:endParaRPr lang="tr-T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08435" y="2152721"/>
            <a:ext cx="5666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SDÜ Kurum İç Değerlendirme </a:t>
            </a:r>
            <a:r>
              <a:rPr lang="tr-TR" dirty="0" smtClean="0"/>
              <a:t>Raporları (KİDR)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İzleme ve Yönlendirme Komisyonları Raporları</a:t>
            </a: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YÖKAK </a:t>
            </a:r>
            <a:r>
              <a:rPr lang="tr-TR" dirty="0"/>
              <a:t>SDÜ Kurumsal Geri Bildirim Raporu (2017)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YÖKAK SDÜ Kurumsal İzleme Raporu (2020)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YÖKAK SDÜ Kurumsal Akreditasyon Raporu (2022)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</p:txBody>
      </p:sp>
      <p:sp>
        <p:nvSpPr>
          <p:cNvPr id="2" name="Metin kutusu 1"/>
          <p:cNvSpPr txBox="1"/>
          <p:nvPr/>
        </p:nvSpPr>
        <p:spPr>
          <a:xfrm>
            <a:off x="1097280" y="4743678"/>
            <a:ext cx="1036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2025 yılı Kurumsal Akreditasyon Ara Değerlendirme</a:t>
            </a:r>
          </a:p>
          <a:p>
            <a:r>
              <a:rPr lang="tr-TR" sz="3200" dirty="0"/>
              <a:t>2024 yılı </a:t>
            </a:r>
            <a:r>
              <a:rPr lang="tr-TR" sz="3200" dirty="0" smtClean="0"/>
              <a:t>Birim Dış Tetkik ve </a:t>
            </a:r>
            <a:r>
              <a:rPr lang="tr-TR" sz="3200" dirty="0"/>
              <a:t>Akreditasyon </a:t>
            </a:r>
            <a:r>
              <a:rPr lang="tr-TR" sz="3200" dirty="0" smtClean="0"/>
              <a:t>Dış Değerlendirme</a:t>
            </a:r>
            <a:endParaRPr lang="tr-TR" sz="3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762939" y="2201727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SDÜ </a:t>
            </a:r>
            <a:r>
              <a:rPr lang="tr-TR" dirty="0"/>
              <a:t>Kalite Güvence Sistemi Yönergesi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Danışma </a:t>
            </a:r>
            <a:r>
              <a:rPr lang="tr-TR" dirty="0"/>
              <a:t>Kurulları Kuruluş ve İşleyiş Esaslarına İlişkin Yönerge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SDÜ </a:t>
            </a:r>
            <a:r>
              <a:rPr lang="tr-TR" dirty="0"/>
              <a:t>2021-2025 Stratejik Planı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572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37784" y="2274849"/>
            <a:ext cx="9837235" cy="3077736"/>
          </a:xfrm>
        </p:spPr>
        <p:txBody>
          <a:bodyPr>
            <a:noAutofit/>
          </a:bodyPr>
          <a:lstStyle/>
          <a:p>
            <a:pPr algn="ctr"/>
            <a:r>
              <a:rPr lang="tr-TR" sz="8000" b="1" dirty="0" smtClean="0">
                <a:solidFill>
                  <a:srgbClr val="FF0000"/>
                </a:solidFill>
              </a:rPr>
              <a:t>SDÜNET PLATFORMU </a:t>
            </a:r>
            <a:r>
              <a:rPr lang="tr-TR" sz="8000" b="1" dirty="0">
                <a:solidFill>
                  <a:srgbClr val="FF0000"/>
                </a:solidFill>
              </a:rPr>
              <a:t/>
            </a:r>
            <a:br>
              <a:rPr lang="tr-TR" sz="8000" b="1" dirty="0">
                <a:solidFill>
                  <a:srgbClr val="FF0000"/>
                </a:solidFill>
              </a:rPr>
            </a:br>
            <a:r>
              <a:rPr lang="tr-TR" sz="8000" b="1" dirty="0" smtClean="0">
                <a:solidFill>
                  <a:srgbClr val="FF0000"/>
                </a:solidFill>
              </a:rPr>
              <a:t>KİDES</a:t>
            </a:r>
            <a:endParaRPr lang="tr-TR" sz="8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DÜ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153" y="507231"/>
            <a:ext cx="1591189" cy="1405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07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75" y="389573"/>
            <a:ext cx="11622342" cy="60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7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00025"/>
            <a:ext cx="110871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93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4FF176-7BEF-44EB-A71C-2F4EBD67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1743267" cy="4220007"/>
          </a:xfrm>
        </p:spPr>
        <p:txBody>
          <a:bodyPr>
            <a:normAutofit fontScale="90000"/>
          </a:bodyPr>
          <a:lstStyle/>
          <a:p>
            <a:r>
              <a:rPr lang="tr-TR" sz="4800" b="1" dirty="0">
                <a:solidFill>
                  <a:schemeClr val="accent5">
                    <a:lumMod val="50000"/>
                  </a:schemeClr>
                </a:solidFill>
              </a:rPr>
              <a:t>Dinlediğiniz için </a:t>
            </a:r>
            <a:br>
              <a:rPr lang="tr-TR" sz="4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sz="4800" b="1" dirty="0">
                <a:solidFill>
                  <a:schemeClr val="accent5">
                    <a:lumMod val="50000"/>
                  </a:schemeClr>
                </a:solidFill>
              </a:rPr>
              <a:t>Teşekkür </a:t>
            </a:r>
            <a:r>
              <a:rPr lang="tr-TR" sz="4800" b="1" dirty="0" smtClean="0">
                <a:solidFill>
                  <a:schemeClr val="accent5">
                    <a:lumMod val="50000"/>
                  </a:schemeClr>
                </a:solidFill>
              </a:rPr>
              <a:t>Ederiz.</a:t>
            </a:r>
            <a:br>
              <a:rPr lang="tr-TR" sz="4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sz="4800" b="1" dirty="0"/>
              <a:t/>
            </a:r>
            <a:br>
              <a:rPr lang="tr-TR" sz="4800" b="1" dirty="0"/>
            </a:br>
            <a:r>
              <a:rPr lang="tr-TR" sz="3200" b="1" i="1" dirty="0" smtClean="0">
                <a:solidFill>
                  <a:schemeClr val="tx1"/>
                </a:solidFill>
              </a:rPr>
              <a:t>SDÜ YİTDB Birim Kalite </a:t>
            </a:r>
            <a:r>
              <a:rPr lang="tr-TR" sz="3200" b="1" i="1" dirty="0">
                <a:solidFill>
                  <a:schemeClr val="tx1"/>
                </a:solidFill>
              </a:rPr>
              <a:t>ve Akreditasyon </a:t>
            </a:r>
            <a:r>
              <a:rPr lang="tr-TR" sz="3200" b="1" i="1" dirty="0" smtClean="0">
                <a:solidFill>
                  <a:schemeClr val="tx1"/>
                </a:solidFill>
              </a:rPr>
              <a:t>Komisyonu</a:t>
            </a:r>
            <a:br>
              <a:rPr lang="tr-TR" sz="3200" b="1" i="1" dirty="0" smtClean="0">
                <a:solidFill>
                  <a:schemeClr val="tx1"/>
                </a:solidFill>
              </a:rPr>
            </a:br>
            <a:r>
              <a:rPr lang="tr-TR" sz="3200" b="1" i="1" dirty="0" smtClean="0">
                <a:solidFill>
                  <a:schemeClr val="tx1"/>
                </a:solidFill>
              </a:rPr>
              <a:t/>
            </a:r>
            <a:br>
              <a:rPr lang="tr-TR" sz="3200" b="1" i="1" dirty="0" smtClean="0">
                <a:solidFill>
                  <a:schemeClr val="tx1"/>
                </a:solidFill>
              </a:rPr>
            </a:br>
            <a:r>
              <a:rPr lang="tr-TR" sz="3200" b="1" i="1" dirty="0" smtClean="0">
                <a:solidFill>
                  <a:schemeClr val="tx1"/>
                </a:solidFill>
              </a:rPr>
              <a:t>web: </a:t>
            </a:r>
            <a:r>
              <a:rPr lang="tr-TR" sz="3200" b="1" i="1" dirty="0" smtClean="0">
                <a:solidFill>
                  <a:schemeClr val="tx1"/>
                </a:solidFill>
                <a:hlinkClick r:id="rId2"/>
              </a:rPr>
              <a:t>kalite.sdu.edu.tr</a:t>
            </a:r>
            <a:r>
              <a:rPr lang="tr-TR" sz="3200" b="1" i="1" dirty="0" smtClean="0">
                <a:solidFill>
                  <a:schemeClr val="tx1"/>
                </a:solidFill>
              </a:rPr>
              <a:t/>
            </a:r>
            <a:br>
              <a:rPr lang="tr-TR" sz="3200" b="1" i="1" dirty="0" smtClean="0">
                <a:solidFill>
                  <a:schemeClr val="tx1"/>
                </a:solidFill>
              </a:rPr>
            </a:br>
            <a:r>
              <a:rPr lang="tr-TR" sz="3200" b="1" i="1" dirty="0">
                <a:solidFill>
                  <a:schemeClr val="tx1"/>
                </a:solidFill>
              </a:rPr>
              <a:t>web: </a:t>
            </a:r>
            <a:r>
              <a:rPr lang="tr-TR" sz="3200" b="1" i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tr-TR" sz="3200" b="1" i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tr-TR" sz="3200" b="1" i="1" dirty="0" smtClean="0">
                <a:solidFill>
                  <a:schemeClr val="tx1"/>
                </a:solidFill>
                <a:hlinkClick r:id="rId3"/>
              </a:rPr>
              <a:t>yapiisleri.sdu.edu.tr/tr/kalite/yapi-isleri-ve-teknik-daire-baskanligi-kalite-calismalari-14600s.html</a:t>
            </a:r>
            <a:r>
              <a:rPr lang="tr-TR" sz="3200" b="1" i="1" dirty="0" smtClean="0">
                <a:solidFill>
                  <a:schemeClr val="tx1"/>
                </a:solidFill>
              </a:rPr>
              <a:t/>
            </a:r>
            <a:br>
              <a:rPr lang="tr-TR" sz="3200" b="1" i="1" dirty="0" smtClean="0">
                <a:solidFill>
                  <a:schemeClr val="tx1"/>
                </a:solidFill>
              </a:rPr>
            </a:br>
            <a:endParaRPr lang="en-GB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080260" y="2863734"/>
            <a:ext cx="7978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accent5">
                    <a:lumMod val="50000"/>
                  </a:schemeClr>
                </a:solidFill>
              </a:rPr>
              <a:t>Kalite </a:t>
            </a:r>
            <a:r>
              <a:rPr lang="tr-TR" sz="4800" dirty="0" smtClean="0">
                <a:solidFill>
                  <a:schemeClr val="accent5">
                    <a:lumMod val="50000"/>
                  </a:schemeClr>
                </a:solidFill>
              </a:rPr>
              <a:t>ve Akreditasyon </a:t>
            </a:r>
            <a:r>
              <a:rPr lang="tr-TR" sz="4800" dirty="0" smtClean="0">
                <a:solidFill>
                  <a:schemeClr val="accent5">
                    <a:lumMod val="50000"/>
                  </a:schemeClr>
                </a:solidFill>
              </a:rPr>
              <a:t>Eğitimi</a:t>
            </a:r>
            <a:endParaRPr lang="tr-T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36568" y="1812174"/>
            <a:ext cx="7683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accent5">
                    <a:lumMod val="50000"/>
                  </a:schemeClr>
                </a:solidFill>
              </a:rPr>
              <a:t>Sunum İçeriği</a:t>
            </a:r>
            <a:endParaRPr lang="tr-T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936568" y="3017519"/>
            <a:ext cx="101249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/>
              <a:t>Ortak Paylaşım Klasörü ve Birim Web Sayfasındaki Kalite Çalışmaları Bölümündeki </a:t>
            </a:r>
            <a:r>
              <a:rPr lang="tr-TR" sz="2800" smtClean="0"/>
              <a:t>KALİTE 2025 </a:t>
            </a:r>
            <a:r>
              <a:rPr lang="tr-TR" sz="2800" dirty="0" smtClean="0"/>
              <a:t>DOSYASINA HAKİM OLUNMASI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/>
              <a:t>Yükseköğretim Kalite Kurulu (YÖKAK)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/>
              <a:t>Yükseköğretimde </a:t>
            </a:r>
            <a:r>
              <a:rPr lang="tr-TR" sz="2800" dirty="0" smtClean="0"/>
              <a:t>Kalite Süreçleri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/>
              <a:t>SDÜ Kalite Yolculuğu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dirty="0" smtClean="0"/>
              <a:t>Kalite Faaliyetlerimiz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3370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10" y="1165860"/>
            <a:ext cx="7179944" cy="53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15" y="1374457"/>
            <a:ext cx="7296875" cy="48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" y="2286000"/>
            <a:ext cx="104870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0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460" y="2308860"/>
            <a:ext cx="11715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- Buradaki tüm dosyalara hakim olunması </a:t>
            </a:r>
          </a:p>
          <a:p>
            <a:r>
              <a:rPr lang="tr-TR" sz="2000" dirty="0" smtClean="0"/>
              <a:t>- Özellikle Birim Dışı Kampüsteki diğer tüm Birimlerle iletişim anında konu ile ilgili formun kullanılması</a:t>
            </a:r>
          </a:p>
          <a:p>
            <a:r>
              <a:rPr lang="tr-TR" sz="2000" dirty="0" smtClean="0"/>
              <a:t>- Örneğin Listeler </a:t>
            </a:r>
            <a:r>
              <a:rPr lang="tr-TR" sz="2000" dirty="0"/>
              <a:t>bölümündeki Otoritelerle İletişim İzleme </a:t>
            </a:r>
            <a:r>
              <a:rPr lang="tr-TR" sz="2000" dirty="0" smtClean="0"/>
              <a:t>Listesi hayati önemdedir her personelin takip etmesi </a:t>
            </a:r>
          </a:p>
          <a:p>
            <a:r>
              <a:rPr lang="tr-TR" sz="2000" dirty="0" smtClean="0"/>
              <a:t>- Kalite kavramı artık hayatımızdadır ve kurumumuzun en önemli odak noktasıdır. Buradan hareketle kalite kavramıyla veya işleyişiyle ilgili herhangi bir soru herhangi bir personele tetkikçiler ve paydaşlar tarafından yöneltilebilir. </a:t>
            </a:r>
          </a:p>
          <a:p>
            <a:r>
              <a:rPr lang="tr-TR" sz="2000" dirty="0" smtClean="0"/>
              <a:t>- Üniversite Üst Yönetiminin talimatlarıyla </a:t>
            </a:r>
            <a:r>
              <a:rPr lang="tr-TR" sz="2000" dirty="0" err="1" smtClean="0"/>
              <a:t>Kalite’den</a:t>
            </a:r>
            <a:r>
              <a:rPr lang="tr-TR" sz="2000" dirty="0" smtClean="0"/>
              <a:t> tüm personel zorunludur.</a:t>
            </a:r>
          </a:p>
          <a:p>
            <a:r>
              <a:rPr lang="tr-TR" sz="2000" dirty="0" smtClean="0"/>
              <a:t>- Yapı İşleri ve Teknik Daire Başkanlığı Risk açısından odak noktadır. Risk Haritasının okunması</a:t>
            </a:r>
          </a:p>
          <a:p>
            <a:endParaRPr lang="tr-TR" sz="2000" dirty="0" smtClean="0"/>
          </a:p>
          <a:p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17117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36568" y="1812174"/>
            <a:ext cx="981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>
                <a:solidFill>
                  <a:schemeClr val="accent5">
                    <a:lumMod val="50000"/>
                  </a:schemeClr>
                </a:solidFill>
              </a:rPr>
              <a:t>Yükseköğretim Kalite Kurulu (YÖKAK)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54430" y="3034144"/>
            <a:ext cx="9836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/>
              <a:t>Kuruluş: 2015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/>
              <a:t>Amaç: Yükseköğretim kurumlarını </a:t>
            </a:r>
            <a:r>
              <a:rPr lang="tr-TR" sz="2400" dirty="0"/>
              <a:t>uluslararası standartlarda eğitim vermelerini sağlamak, rekabet edebilirliğini artırmak ve eğitim-öğretim süreçlerini sürekli iyileştirmektir</a:t>
            </a:r>
            <a:r>
              <a:rPr lang="tr-TR" sz="2400" dirty="0" smtClean="0"/>
              <a:t>.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400" dirty="0" smtClean="0"/>
              <a:t>Bağımsızdır. YÖK’e bağlı değildir.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2000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03859" y="1163782"/>
            <a:ext cx="4741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>
                <a:solidFill>
                  <a:schemeClr val="accent5">
                    <a:lumMod val="50000"/>
                  </a:schemeClr>
                </a:solidFill>
              </a:rPr>
              <a:t>Yükseköğretimde </a:t>
            </a:r>
            <a:r>
              <a:rPr lang="tr-TR" sz="4800" dirty="0" smtClean="0">
                <a:solidFill>
                  <a:schemeClr val="accent5">
                    <a:lumMod val="50000"/>
                  </a:schemeClr>
                </a:solidFill>
              </a:rPr>
              <a:t>Kalite Süreçleri</a:t>
            </a:r>
            <a:endParaRPr lang="tr-T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4379" y="3531223"/>
            <a:ext cx="5448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/>
              <a:t>Kurum İç Değerlendirme (KİDR)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/>
              <a:t>Kurumsal Dış Değerlendirme Programı (KGBR)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/>
              <a:t>Kurumsal İzleme (KİR)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/>
              <a:t>Kurumsal Akreditasyon Programı (KAR)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tr-TR" sz="1600" dirty="0" smtClean="0"/>
              <a:t>Tam Akreditasyon-5 yıl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tr-TR" sz="1600" dirty="0"/>
              <a:t>Koşullu akreditasyon </a:t>
            </a:r>
            <a:r>
              <a:rPr lang="tr-TR" sz="1600" dirty="0" smtClean="0"/>
              <a:t>-2 yıl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tr-TR" sz="1600" dirty="0"/>
              <a:t>Akreditasyonun </a:t>
            </a:r>
            <a:r>
              <a:rPr lang="tr-TR" sz="1600" dirty="0" smtClean="0"/>
              <a:t>reddi</a:t>
            </a:r>
            <a:endParaRPr lang="tr-T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dirty="0" smtClean="0"/>
              <a:t>Birim/Bölüm/Program Akreditasyonu</a:t>
            </a:r>
            <a:endParaRPr lang="tr-T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679" y="1492812"/>
            <a:ext cx="6309427" cy="424695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219730" y="2147788"/>
            <a:ext cx="67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2017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264998" y="5420324"/>
            <a:ext cx="67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2020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611473" y="5370433"/>
            <a:ext cx="67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2022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752499" y="1602712"/>
            <a:ext cx="67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2025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SD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SDU" id="{A2EE7A92-0333-4E33-8359-9F6457155A0C}" vid="{55B2AEE0-35C2-4DB4-B994-BB58E8F66FD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Theme_SDU</Template>
  <TotalTime>3754</TotalTime>
  <Words>414</Words>
  <Application>Microsoft Office PowerPoint</Application>
  <PresentationFormat>Geniş ekran</PresentationFormat>
  <Paragraphs>82</Paragraphs>
  <Slides>17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Theme_SDU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SDÜNET PLATFORMU  KİDES</vt:lpstr>
      <vt:lpstr>PowerPoint Sunusu</vt:lpstr>
      <vt:lpstr>PowerPoint Sunusu</vt:lpstr>
      <vt:lpstr>Dinlediğiniz için  Teşekkür Ederiz.  SDÜ YİTDB Birim Kalite ve Akreditasyon Komisyonu  web: kalite.sdu.edu.tr web: https://yapiisleri.sdu.edu.tr/tr/kalite/yapi-isleri-ve-teknik-daire-baskanligi-kalite-calismalari-14600s.html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Windows Kullanıcısı</cp:lastModifiedBy>
  <cp:revision>627</cp:revision>
  <dcterms:created xsi:type="dcterms:W3CDTF">2020-12-09T13:45:26Z</dcterms:created>
  <dcterms:modified xsi:type="dcterms:W3CDTF">2025-04-16T09:32:37Z</dcterms:modified>
</cp:coreProperties>
</file>